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3" autoAdjust="0"/>
    <p:restoredTop sz="94660"/>
  </p:normalViewPr>
  <p:slideViewPr>
    <p:cSldViewPr>
      <p:cViewPr varScale="1">
        <p:scale>
          <a:sx n="78" d="100"/>
          <a:sy n="78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86609A-C449-4433-9490-4CCB51373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2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0C6AE-56C1-4B9A-959F-1C64AB409061}" type="datetimeFigureOut">
              <a:rPr lang="en-US" smtClean="0"/>
              <a:pPr/>
              <a:t>6/26/17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B3C8-9CB9-4F92-AF35-66A47FE922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4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B3C8-9CB9-4F92-AF35-66A47FE9220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BACB74-004B-4945-8E6F-232D7CFE42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E0480-2DB2-4BCB-90AB-8CE523F37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138C6-DAD7-4ED5-B166-807798909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4C8429A-7DB7-48B4-8C44-DFF8569160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A95AD4AB-B738-46DC-984A-83FC2B627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E01F97-E108-44A6-8058-BF11433746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A0702-56A3-4EE8-A706-0B7F2AAC8E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1E11719-2F22-436F-AFFA-E449D01AE7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A70AB15-291E-487A-9924-91A1331AF5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7307D020-B4FE-4EF4-BD27-7AC8BE1DD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err="1" smtClean="0"/>
              <a:t>24Feb2013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1C32BF-041E-435A-95FE-45FA4056B7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76288"/>
            <a:ext cx="8298656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100" dirty="0" smtClean="0"/>
              <a:t>SDASA FINANCIAL ACCOUNTING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Jan 1, </a:t>
            </a:r>
            <a:r>
              <a:rPr lang="en-US" sz="3600" dirty="0" smtClean="0"/>
              <a:t>2016 </a:t>
            </a:r>
            <a:r>
              <a:rPr lang="en-US" sz="3600" dirty="0" smtClean="0"/>
              <a:t>– Dec 31, </a:t>
            </a:r>
            <a:r>
              <a:rPr lang="en-US" sz="3600" dirty="0" smtClean="0"/>
              <a:t>2016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Acting Treasurer</a:t>
            </a:r>
            <a:r>
              <a:rPr lang="en-US" sz="2800" dirty="0" smtClean="0"/>
              <a:t>: Patricia English</a:t>
            </a:r>
          </a:p>
          <a:p>
            <a:pPr eaLnBrk="1" hangingPunct="1"/>
            <a:r>
              <a:rPr lang="en-US" sz="2800" dirty="0" smtClean="0"/>
              <a:t>SDASA Business Meeting</a:t>
            </a:r>
          </a:p>
          <a:p>
            <a:pPr eaLnBrk="1" hangingPunct="1"/>
            <a:r>
              <a:rPr lang="en-US" sz="2800" dirty="0" smtClean="0"/>
              <a:t>June 27, 2017</a:t>
            </a:r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67494"/>
            <a:ext cx="8534400" cy="13990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SDASA Overall Summary </a:t>
            </a:r>
            <a:r>
              <a:rPr lang="en-US" sz="4400" dirty="0" smtClean="0"/>
              <a:t>2016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sz="3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Balance on 01/01/</a:t>
            </a:r>
            <a:r>
              <a:rPr lang="en-US" dirty="0" smtClean="0"/>
              <a:t>2016: $5061.11</a:t>
            </a:r>
            <a:endParaRPr lang="en-US" dirty="0" smtClean="0">
              <a:solidFill>
                <a:srgbClr val="BFBFB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Total income: </a:t>
            </a:r>
            <a:r>
              <a:rPr lang="en-US" dirty="0" smtClean="0"/>
              <a:t>$</a:t>
            </a:r>
            <a:r>
              <a:rPr lang="en-US" dirty="0" smtClean="0"/>
              <a:t>3,827.04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Total expenses: </a:t>
            </a:r>
            <a:r>
              <a:rPr lang="en-US" dirty="0" smtClean="0"/>
              <a:t>$</a:t>
            </a:r>
            <a:r>
              <a:rPr lang="en-US" dirty="0" smtClean="0"/>
              <a:t>2706.18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Balance on 12/31/</a:t>
            </a:r>
            <a:r>
              <a:rPr lang="en-US" dirty="0" smtClean="0"/>
              <a:t>2016: </a:t>
            </a:r>
            <a:r>
              <a:rPr lang="en-US" dirty="0" smtClean="0"/>
              <a:t>$ </a:t>
            </a:r>
            <a:r>
              <a:rPr lang="en-US" dirty="0" smtClean="0"/>
              <a:t>6,181.97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Income </a:t>
            </a:r>
            <a:r>
              <a:rPr lang="en-US" dirty="0" smtClean="0"/>
              <a:t>2016</a:t>
            </a: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391978"/>
              </p:ext>
            </p:extLst>
          </p:nvPr>
        </p:nvGraphicFramePr>
        <p:xfrm>
          <a:off x="1066800" y="2209800"/>
          <a:ext cx="7086600" cy="1606296"/>
        </p:xfrm>
        <a:graphic>
          <a:graphicData uri="http://schemas.openxmlformats.org/drawingml/2006/table">
            <a:tbl>
              <a:tblPr/>
              <a:tblGrid>
                <a:gridCol w="4816992"/>
                <a:gridCol w="1186451"/>
                <a:gridCol w="1083157"/>
              </a:tblGrid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Membership Dues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$1,287.00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ASA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Traveling Course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2,500.04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Other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$40.00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INCOME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$3827.04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Expenses </a:t>
            </a:r>
            <a:r>
              <a:rPr lang="en-US" dirty="0" smtClean="0"/>
              <a:t>2016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67310"/>
              </p:ext>
            </p:extLst>
          </p:nvPr>
        </p:nvGraphicFramePr>
        <p:xfrm>
          <a:off x="1143001" y="1524000"/>
          <a:ext cx="7126642" cy="1892808"/>
        </p:xfrm>
        <a:graphic>
          <a:graphicData uri="http://schemas.openxmlformats.org/drawingml/2006/table">
            <a:tbl>
              <a:tblPr/>
              <a:tblGrid>
                <a:gridCol w="5226242"/>
                <a:gridCol w="855152"/>
                <a:gridCol w="1045248"/>
              </a:tblGrid>
              <a:tr h="292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Other (exec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comm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meeting, supplies)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263.60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Science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Fair and UCSD Statistics Honors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(March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&amp; April 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2016)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800.00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Calibri"/>
                          <a:cs typeface="Times New Roman"/>
                        </a:rPr>
                        <a:t>ASA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Traveling Course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1443.28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Roundtable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199.30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EXPENSES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$2706.18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SDASA Summary </a:t>
            </a:r>
            <a:r>
              <a:rPr lang="en-US" sz="4000" dirty="0" smtClean="0"/>
              <a:t>2016: </a:t>
            </a:r>
            <a:r>
              <a:rPr lang="en-US" sz="4000" dirty="0" smtClean="0"/>
              <a:t>Treasurer Comments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7696200" cy="449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For the </a:t>
            </a:r>
            <a:r>
              <a:rPr lang="en-US" sz="2200" dirty="0" smtClean="0">
                <a:latin typeface="Calibri" pitchFamily="34" charset="0"/>
              </a:rPr>
              <a:t>3rd</a:t>
            </a:r>
            <a:r>
              <a:rPr lang="en-US" sz="2200" dirty="0" smtClean="0">
                <a:latin typeface="Calibri" pitchFamily="34" charset="0"/>
              </a:rPr>
              <a:t> </a:t>
            </a:r>
            <a:r>
              <a:rPr lang="en-US" sz="2200" dirty="0" smtClean="0">
                <a:latin typeface="Calibri" pitchFamily="34" charset="0"/>
              </a:rPr>
              <a:t>year in a row, we did not have a </a:t>
            </a:r>
            <a:r>
              <a:rPr lang="en-US" sz="2200" dirty="0" smtClean="0">
                <a:latin typeface="Calibri" pitchFamily="34" charset="0"/>
              </a:rPr>
              <a:t>picnic or other strictly social activity.</a:t>
            </a:r>
            <a:endParaRPr lang="en-US" sz="2200" dirty="0" smtClean="0">
              <a:latin typeface="Calibri" pitchFamily="34" charset="0"/>
            </a:endParaRPr>
          </a:p>
          <a:p>
            <a:endParaRPr lang="en-US" sz="2200" dirty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2014 </a:t>
            </a:r>
            <a:r>
              <a:rPr lang="en-US" sz="2200" dirty="0" smtClean="0">
                <a:latin typeface="Calibri" pitchFamily="34" charset="0"/>
              </a:rPr>
              <a:t>net loss:	         $737.33</a:t>
            </a:r>
          </a:p>
          <a:p>
            <a:r>
              <a:rPr lang="en-US" sz="2200" dirty="0" smtClean="0">
                <a:latin typeface="Calibri" pitchFamily="34" charset="0"/>
              </a:rPr>
              <a:t>2015 net loss:	         $</a:t>
            </a:r>
            <a:r>
              <a:rPr lang="en-US" sz="2200" dirty="0" smtClean="0">
                <a:latin typeface="Calibri" pitchFamily="34" charset="0"/>
              </a:rPr>
              <a:t>139.67</a:t>
            </a:r>
          </a:p>
          <a:p>
            <a:r>
              <a:rPr lang="en-US" sz="2200" dirty="0" smtClean="0">
                <a:latin typeface="Calibri" pitchFamily="34" charset="0"/>
              </a:rPr>
              <a:t>2016 net gain:	       $1120.86</a:t>
            </a:r>
            <a:endParaRPr lang="en-US" sz="2200" dirty="0" smtClean="0">
              <a:latin typeface="Calibri" pitchFamily="34" charset="0"/>
            </a:endParaRPr>
          </a:p>
          <a:p>
            <a:endParaRPr lang="en-US" sz="2200" dirty="0" smtClean="0"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The check for food for the ASA course was never cashed by Compass. Bad bookkeeping on their end! This led to our profit.</a:t>
            </a:r>
            <a:endParaRPr lang="en-US" sz="2200" dirty="0" smtClean="0"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Local members: need to renew every year, membership expires on 12/31/xx.  $10 full, $5 student/retired.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We are now receiving ASA Dues </a:t>
            </a:r>
            <a:r>
              <a:rPr lang="en-US" sz="2200" dirty="0" smtClean="0">
                <a:latin typeface="Calibri" pitchFamily="34" charset="0"/>
              </a:rPr>
              <a:t>and 123Signup payments with </a:t>
            </a:r>
            <a:r>
              <a:rPr lang="en-US" sz="2200" dirty="0" smtClean="0">
                <a:latin typeface="Calibri" pitchFamily="34" charset="0"/>
              </a:rPr>
              <a:t>direct </a:t>
            </a:r>
            <a:r>
              <a:rPr lang="en-US" sz="2200" dirty="0" smtClean="0">
                <a:latin typeface="Calibri" pitchFamily="34" charset="0"/>
              </a:rPr>
              <a:t>deposit.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1625</TotalTime>
  <Words>135</Words>
  <Application>Microsoft Macintosh PowerPoint</Application>
  <PresentationFormat>On-screen Show (4:3)</PresentationFormat>
  <Paragraphs>47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SDASA FINANCIAL ACCOUNTING Jan 1, 2016 – Dec 31, 2016</vt:lpstr>
      <vt:lpstr> SDASA Overall Summary 2016  </vt:lpstr>
      <vt:lpstr>SDASA Income 2016</vt:lpstr>
      <vt:lpstr>SDASA Expenses 2016</vt:lpstr>
      <vt:lpstr>SDASA Summary 2016: Treasurer Comments</vt:lpstr>
    </vt:vector>
  </TitlesOfParts>
  <Company>Amylin Pharmaceuticals,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SDASA Treasurer Update</dc:title>
  <dc:creator>Xuesong Guan</dc:creator>
  <cp:lastModifiedBy>Patricia English</cp:lastModifiedBy>
  <cp:revision>160</cp:revision>
  <dcterms:created xsi:type="dcterms:W3CDTF">2007-11-10T00:05:36Z</dcterms:created>
  <dcterms:modified xsi:type="dcterms:W3CDTF">2017-06-26T20:06:58Z</dcterms:modified>
</cp:coreProperties>
</file>